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43" r:id="rId1"/>
  </p:sldMasterIdLst>
  <p:notesMasterIdLst>
    <p:notesMasterId r:id="rId24"/>
  </p:notesMasterIdLst>
  <p:sldIdLst>
    <p:sldId id="257" r:id="rId2"/>
    <p:sldId id="258" r:id="rId3"/>
    <p:sldId id="259" r:id="rId4"/>
    <p:sldId id="260" r:id="rId5"/>
    <p:sldId id="264" r:id="rId6"/>
    <p:sldId id="265" r:id="rId7"/>
    <p:sldId id="261" r:id="rId8"/>
    <p:sldId id="266" r:id="rId9"/>
    <p:sldId id="267" r:id="rId10"/>
    <p:sldId id="268" r:id="rId11"/>
    <p:sldId id="274" r:id="rId12"/>
    <p:sldId id="270" r:id="rId13"/>
    <p:sldId id="273" r:id="rId14"/>
    <p:sldId id="272" r:id="rId15"/>
    <p:sldId id="271" r:id="rId16"/>
    <p:sldId id="275" r:id="rId17"/>
    <p:sldId id="262" r:id="rId18"/>
    <p:sldId id="277" r:id="rId19"/>
    <p:sldId id="278" r:id="rId20"/>
    <p:sldId id="276" r:id="rId21"/>
    <p:sldId id="263" r:id="rId22"/>
    <p:sldId id="279" r:id="rId23"/>
  </p:sldIdLst>
  <p:sldSz cx="9144000" cy="6858000" type="screen4x3"/>
  <p:notesSz cx="6858000" cy="9144000"/>
  <p:embeddedFontLst>
    <p:embeddedFont>
      <p:font typeface="함초롬돋움" panose="020B0600000101010101" charset="-127"/>
      <p:regular r:id="rId25"/>
      <p:bold r:id="rId26"/>
    </p:embeddedFont>
    <p:embeddedFont>
      <p:font typeface="AppleSDGothicNeoR00" panose="02000503000000000000" pitchFamily="2" charset="-127"/>
      <p:regular r:id="rId27"/>
    </p:embeddedFont>
    <p:embeddedFont>
      <p:font typeface="AppleSDGothicNeoB00" panose="02000503000000000000" pitchFamily="2" charset="-127"/>
      <p:regular r:id="rId28"/>
    </p:embeddedFont>
    <p:embeddedFont>
      <p:font typeface="AppleSDGothicNeoEB00" panose="02000503000000000000" pitchFamily="2" charset="-127"/>
      <p:regular r:id="rId29"/>
    </p:embeddedFont>
    <p:embeddedFont>
      <p:font typeface="AppleSDGothicNeoL00" panose="02000503000000000000" pitchFamily="2" charset="-127"/>
      <p:regular r:id="rId30"/>
    </p:embeddedFont>
    <p:embeddedFont>
      <p:font typeface="AppleSDGothicNeoM00" panose="02000503000000000000" pitchFamily="2" charset="-127"/>
      <p:regular r:id="rId31"/>
    </p:embeddedFont>
    <p:embeddedFont>
      <p:font typeface="AppleSDGothicNeoH00" panose="02000503000000000000" pitchFamily="2" charset="-127"/>
      <p:regular r:id="rId32"/>
    </p:embeddedFont>
    <p:embeddedFont>
      <p:font typeface="맑은 고딕" panose="020B0503020000020004" pitchFamily="50" charset="-127"/>
      <p:regular r:id="rId33"/>
      <p:bold r:id="rId34"/>
    </p:embeddedFont>
    <p:embeddedFont>
      <p:font typeface="AppleSDGothicNeoT00" panose="02000503000000000000" pitchFamily="2" charset="-127"/>
      <p:regular r:id="rId35"/>
    </p:embeddedFont>
    <p:embeddedFont>
      <p:font typeface="AppleSDGothicNeoSB00" panose="02000503000000000000" pitchFamily="2" charset="-127"/>
      <p:regular r:id="rId36"/>
    </p:embeddedFont>
  </p:embeddedFontLst>
  <p:defaultTextStyle>
    <a:defPPr>
      <a:defRPr lang="ko-KR"/>
    </a:defPPr>
    <a:lvl1pPr marL="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84E"/>
    <a:srgbClr val="F6F6F6"/>
    <a:srgbClr val="F60606"/>
    <a:srgbClr val="0606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59" autoAdjust="0"/>
    <p:restoredTop sz="96370"/>
  </p:normalViewPr>
  <p:slideViewPr>
    <p:cSldViewPr snapToGrid="0">
      <p:cViewPr varScale="1">
        <p:scale>
          <a:sx n="111" d="100"/>
          <a:sy n="111" d="100"/>
        </p:scale>
        <p:origin x="203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jpeg>
</file>

<file path=ppt/media/image3.jpg>
</file>

<file path=ppt/media/image4.jp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9F8F3A-886B-4172-8375-1EA025BBBB3E}" type="datetimeFigureOut">
              <a:rPr lang="ko-KR" altLang="en-US" smtClean="0"/>
              <a:t>2019-06-02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9C7B3C-844C-4766-9727-BBA2D41594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29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C7B3C-844C-4766-9727-BBA2D415944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318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뒤에 보이는 글들은 </a:t>
            </a:r>
            <a:r>
              <a:rPr lang="ko-KR" altLang="en-US" baseline="0" dirty="0" smtClean="0"/>
              <a:t>인터넷을 </a:t>
            </a:r>
            <a:r>
              <a:rPr lang="ko-KR" altLang="en-US" baseline="0" dirty="0" err="1" smtClean="0"/>
              <a:t>하다보면</a:t>
            </a:r>
            <a:r>
              <a:rPr lang="ko-KR" altLang="en-US" baseline="0" dirty="0" smtClean="0"/>
              <a:t> 한번은 봤을 웃기면서 슬픈 </a:t>
            </a:r>
            <a:r>
              <a:rPr lang="ko-KR" altLang="en-US" baseline="0" dirty="0" err="1" smtClean="0"/>
              <a:t>중고나라의</a:t>
            </a:r>
            <a:r>
              <a:rPr lang="ko-KR" altLang="en-US" baseline="0" dirty="0" smtClean="0"/>
              <a:t> 사기피해 </a:t>
            </a:r>
            <a:r>
              <a:rPr lang="ko-KR" altLang="en-US" baseline="0" dirty="0" err="1" smtClean="0"/>
              <a:t>유머글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C7B3C-844C-4766-9727-BBA2D415944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98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그럼에도 불구하고 </a:t>
            </a:r>
            <a:r>
              <a:rPr lang="ko-KR" altLang="en-US" dirty="0" err="1" smtClean="0"/>
              <a:t>중고나라의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거래액은</a:t>
            </a:r>
            <a:r>
              <a:rPr lang="ko-KR" altLang="en-US" dirty="0" smtClean="0"/>
              <a:t> 해마다 </a:t>
            </a:r>
            <a:r>
              <a:rPr lang="en-US" altLang="ko-KR" dirty="0" smtClean="0"/>
              <a:t>10% </a:t>
            </a:r>
            <a:r>
              <a:rPr lang="ko-KR" altLang="en-US" dirty="0" smtClean="0"/>
              <a:t>이상 증가 왜</a:t>
            </a:r>
            <a:r>
              <a:rPr lang="en-US" altLang="ko-KR" dirty="0" smtClean="0"/>
              <a:t>? </a:t>
            </a:r>
            <a:r>
              <a:rPr lang="ko-KR" altLang="en-US" dirty="0" smtClean="0"/>
              <a:t>합리적인 소비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가성비를</a:t>
            </a:r>
            <a:r>
              <a:rPr lang="ko-KR" altLang="en-US" dirty="0" smtClean="0"/>
              <a:t> 추구하는 </a:t>
            </a:r>
            <a:r>
              <a:rPr lang="en-US" altLang="ko-KR" dirty="0" smtClean="0"/>
              <a:t>20~30</a:t>
            </a:r>
            <a:r>
              <a:rPr lang="ko-KR" altLang="en-US" dirty="0" smtClean="0"/>
              <a:t>대의 소비 이코노미스트들의 </a:t>
            </a:r>
            <a:r>
              <a:rPr lang="ko-KR" altLang="en-US" dirty="0" err="1" smtClean="0"/>
              <a:t>알뜰소비</a:t>
            </a:r>
            <a:r>
              <a:rPr lang="ko-KR" altLang="en-US" dirty="0" smtClean="0"/>
              <a:t> 때문 긍정적인 면도 있지만 </a:t>
            </a:r>
            <a:r>
              <a:rPr lang="ko-KR" altLang="en-US" dirty="0" err="1" smtClean="0"/>
              <a:t>중고거래의</a:t>
            </a:r>
            <a:r>
              <a:rPr lang="ko-KR" altLang="en-US" dirty="0" smtClean="0"/>
              <a:t> 가장 큰 걱정인 사기를 막기 위해 </a:t>
            </a:r>
            <a:r>
              <a:rPr lang="en-US" altLang="ko-KR" dirty="0" smtClean="0"/>
              <a:t>&gt; </a:t>
            </a:r>
            <a:r>
              <a:rPr lang="ko-KR" altLang="en-US" dirty="0" err="1" smtClean="0"/>
              <a:t>다음장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C7B3C-844C-4766-9727-BBA2D415944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3943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아이템매니아의 거래 시스템</a:t>
            </a:r>
            <a:r>
              <a:rPr lang="ko-KR" altLang="en-US" baseline="0" dirty="0" smtClean="0"/>
              <a:t> 또한 벤치마킹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C7B3C-844C-4766-9727-BBA2D415944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39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143108" y="2214563"/>
            <a:ext cx="4857767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2개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456028" y="1643063"/>
            <a:ext cx="8229600" cy="452520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4개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56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7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Hancom Offic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/>
              <a:pPr/>
              <a:t>2019-06-02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  <p:sldLayoutId id="2147483842" r:id="rId12"/>
  </p:sldLayoutIdLst>
  <p:hf sldNum="0" hdr="0" ftr="0" dt="0"/>
  <p:txStyles>
    <p:titleStyle>
      <a:lvl1pPr algn="ctr" defTabSz="9144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 txBox="1"/>
          <p:nvPr/>
        </p:nvSpPr>
        <p:spPr>
          <a:xfrm>
            <a:off x="4399472" y="6578875"/>
            <a:ext cx="28772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최운학</a:t>
            </a:r>
            <a:r>
              <a:rPr lang="ko-KR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 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곽지훈  박동진  변정우  조성식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2135098" y="2257531"/>
            <a:ext cx="5012264" cy="2153995"/>
            <a:chOff x="2083340" y="1981486"/>
            <a:chExt cx="5012264" cy="2153995"/>
          </a:xfrm>
        </p:grpSpPr>
        <p:sp>
          <p:nvSpPr>
            <p:cNvPr id="4" name="직사각형 3"/>
            <p:cNvSpPr txBox="1"/>
            <p:nvPr/>
          </p:nvSpPr>
          <p:spPr>
            <a:xfrm>
              <a:off x="2083340" y="2673762"/>
              <a:ext cx="501226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4400" spc="565" dirty="0">
                  <a:solidFill>
                    <a:schemeClr val="bg1">
                      <a:lumMod val="85000"/>
                    </a:schemeClr>
                  </a:solidFill>
                  <a:latin typeface="AppleSDGothicNeoH00" panose="02000503000000000000" pitchFamily="2" charset="-127"/>
                  <a:ea typeface="AppleSDGothicNeoH00" panose="02000503000000000000" pitchFamily="2" charset="-127"/>
                </a:rPr>
                <a:t>Take a look</a:t>
              </a:r>
            </a:p>
          </p:txBody>
        </p: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6C4355A-1D92-41D1-A743-0279F3AB6A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6089"/>
            <a:stretch/>
          </p:blipFill>
          <p:spPr>
            <a:xfrm>
              <a:off x="3017246" y="1981486"/>
              <a:ext cx="2567008" cy="2153995"/>
            </a:xfrm>
            <a:prstGeom prst="rect">
              <a:avLst/>
            </a:prstGeom>
          </p:spPr>
        </p:pic>
      </p:grpSp>
      <p:sp>
        <p:nvSpPr>
          <p:cNvPr id="2" name="직사각형 1"/>
          <p:cNvSpPr/>
          <p:nvPr/>
        </p:nvSpPr>
        <p:spPr>
          <a:xfrm>
            <a:off x="3171251" y="6581341"/>
            <a:ext cx="12282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Team. 5GONG</a:t>
            </a:r>
            <a:endParaRPr lang="ko-KR" altLang="en-US" sz="1400" dirty="0"/>
          </a:p>
        </p:txBody>
      </p:sp>
      <p:sp>
        <p:nvSpPr>
          <p:cNvPr id="5" name="직사각형 4"/>
          <p:cNvSpPr/>
          <p:nvPr/>
        </p:nvSpPr>
        <p:spPr>
          <a:xfrm>
            <a:off x="1937166" y="6578874"/>
            <a:ext cx="12399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Project. </a:t>
            </a:r>
            <a:r>
              <a:rPr lang="ko-KR" altLang="en-US" sz="14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T00" panose="02000503000000000000" pitchFamily="2" charset="-127"/>
                <a:ea typeface="AppleSDGothicNeoT00" panose="02000503000000000000" pitchFamily="2" charset="-127"/>
              </a:rPr>
              <a:t>떼껄룩</a:t>
            </a:r>
            <a:endParaRPr lang="ko-KR" altLang="en-US" sz="1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4989495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1.0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곽지훈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login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19.6.1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2009506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function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로그인화면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#1. 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사이트 진입</a:t>
                      </a:r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ko-KR" altLang="en-US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로그인 창과 함께 </a:t>
                      </a:r>
                      <a:r>
                        <a:rPr lang="en-US" altLang="ko-KR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dim </a:t>
                      </a:r>
                      <a:r>
                        <a:rPr lang="ko-KR" altLang="en-US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창</a:t>
                      </a:r>
                      <a:endParaRPr lang="en-US" altLang="ko-KR" sz="1200" i="0" baseline="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endParaRPr lang="en-US" altLang="ko-KR" sz="1200" i="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i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#2.</a:t>
                      </a:r>
                      <a:r>
                        <a:rPr lang="en-US" altLang="ko-KR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로그인</a:t>
                      </a:r>
                      <a:r>
                        <a:rPr lang="en-US" altLang="ko-KR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진행</a:t>
                      </a:r>
                      <a:endParaRPr lang="en-US" altLang="ko-KR" sz="1200" i="0" baseline="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ko-KR" altLang="en-US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메인화면으로 이동</a:t>
                      </a:r>
                      <a:endParaRPr lang="en-US" altLang="ko-KR" sz="1200" i="0" baseline="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endParaRPr lang="en-US" altLang="ko-KR" sz="1200" i="0" baseline="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#3. </a:t>
                      </a:r>
                      <a:r>
                        <a:rPr lang="ko-KR" altLang="en-US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회원가입</a:t>
                      </a:r>
                      <a:endParaRPr lang="en-US" altLang="ko-KR" sz="1200" i="0" baseline="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ko-KR" altLang="en-US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회원가입 화면으로 이동</a:t>
                      </a:r>
                      <a:endParaRPr lang="en-US" altLang="ko-KR" sz="1200" i="0" baseline="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endParaRPr lang="en-US" altLang="ko-KR" sz="1200" i="0" baseline="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#4. </a:t>
                      </a:r>
                      <a:r>
                        <a:rPr lang="ko-KR" altLang="en-US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취소</a:t>
                      </a:r>
                      <a:endParaRPr lang="en-US" altLang="ko-KR" sz="1200" i="0" baseline="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Dim</a:t>
                      </a:r>
                      <a:r>
                        <a:rPr lang="ko-KR" altLang="en-US" sz="1200" i="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창으로 모든 접근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금지</a:t>
                      </a:r>
                      <a:endParaRPr lang="en-US" altLang="ko-KR" sz="1200" baseline="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pic>
        <p:nvPicPr>
          <p:cNvPr id="14" name="그림 13" descr="스크린샷이(가) 표시된 사진&#10;&#10;자동 생성된 설명">
            <a:extLst>
              <a:ext uri="{FF2B5EF4-FFF2-40B4-BE49-F238E27FC236}">
                <a16:creationId xmlns:a16="http://schemas.microsoft.com/office/drawing/2014/main" id="{26A9A892-9292-4E88-B45B-560C2E421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105" y="2553419"/>
            <a:ext cx="4055846" cy="28665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8738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1829950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1.0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곽지훈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회원가입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19.6.1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5196654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function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이메일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이메일을 아이디로 사용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닉네임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사이트 이용에 사용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계좌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,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전화번호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예금주와 대조 후 실명 확인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2304705" y="2769564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2286002" y="3174092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286002" y="3464806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286002" y="3981742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2286002" y="4498679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2286002" y="5015616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286002" y="5306330"/>
            <a:ext cx="3200400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3217653" y="5995806"/>
            <a:ext cx="1406106" cy="25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4523972" y="2779002"/>
            <a:ext cx="974787" cy="25965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4511614" y="4498679"/>
            <a:ext cx="974787" cy="25965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2233164" y="2794561"/>
            <a:ext cx="8899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닉네임 입력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2225615" y="3182696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은행명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225615" y="3471362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계좌번호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2209044" y="3990180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예금주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2225615" y="4508998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전화번호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2225615" y="5024927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이용약관 방침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2216990" y="5309630"/>
            <a:ext cx="145786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개인정보 처리방침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5059395" y="5015191"/>
            <a:ext cx="418377" cy="25965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5059394" y="5306329"/>
            <a:ext cx="418377" cy="25965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3466382" y="5995806"/>
            <a:ext cx="9086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가입하기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5006556" y="5309630"/>
            <a:ext cx="5240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동의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5006556" y="5021720"/>
            <a:ext cx="52405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동의</a:t>
            </a:r>
          </a:p>
        </p:txBody>
      </p:sp>
      <p:sp>
        <p:nvSpPr>
          <p:cNvPr id="45" name="직사각형 44"/>
          <p:cNvSpPr/>
          <p:nvPr/>
        </p:nvSpPr>
        <p:spPr>
          <a:xfrm>
            <a:off x="4467408" y="4505806"/>
            <a:ext cx="107938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전화번호 인증</a:t>
            </a:r>
            <a:endParaRPr lang="ko-KR" altLang="en-US" sz="1200" dirty="0">
              <a:solidFill>
                <a:schemeClr val="bg1"/>
              </a:solidFill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2208434" y="1660567"/>
            <a:ext cx="3354316" cy="291666"/>
            <a:chOff x="-3524225" y="1762008"/>
            <a:chExt cx="3354316" cy="291666"/>
          </a:xfrm>
        </p:grpSpPr>
        <p:sp>
          <p:nvSpPr>
            <p:cNvPr id="16" name="직사각형 15"/>
            <p:cNvSpPr/>
            <p:nvPr/>
          </p:nvSpPr>
          <p:spPr>
            <a:xfrm>
              <a:off x="-3447267" y="1762008"/>
              <a:ext cx="3200400" cy="259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-1221654" y="1762008"/>
              <a:ext cx="974787" cy="25965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-3524225" y="1776675"/>
              <a:ext cx="88998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이메일 인증</a:t>
              </a: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-1325487" y="1774083"/>
              <a:ext cx="115557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이메일 인증</a:t>
              </a:r>
            </a:p>
          </p:txBody>
        </p:sp>
      </p:grpSp>
      <p:sp>
        <p:nvSpPr>
          <p:cNvPr id="47" name="직사각형 46"/>
          <p:cNvSpPr/>
          <p:nvPr/>
        </p:nvSpPr>
        <p:spPr>
          <a:xfrm>
            <a:off x="4428767" y="2783381"/>
            <a:ext cx="11555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닉네임 </a:t>
            </a:r>
            <a:r>
              <a:rPr lang="ko-KR" altLang="en-US" sz="1200" dirty="0" err="1">
                <a:solidFill>
                  <a:schemeClr val="bg1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중복확인</a:t>
            </a:r>
            <a:endParaRPr lang="ko-KR" altLang="en-US" sz="1200" dirty="0">
              <a:solidFill>
                <a:schemeClr val="bg1"/>
              </a:solidFill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grpSp>
        <p:nvGrpSpPr>
          <p:cNvPr id="54" name="그룹 53"/>
          <p:cNvGrpSpPr/>
          <p:nvPr/>
        </p:nvGrpSpPr>
        <p:grpSpPr>
          <a:xfrm>
            <a:off x="2195763" y="2059648"/>
            <a:ext cx="3290639" cy="761355"/>
            <a:chOff x="2195763" y="2076900"/>
            <a:chExt cx="3290639" cy="761355"/>
          </a:xfrm>
        </p:grpSpPr>
        <p:sp>
          <p:nvSpPr>
            <p:cNvPr id="5" name="직사각형 4"/>
            <p:cNvSpPr/>
            <p:nvPr/>
          </p:nvSpPr>
          <p:spPr>
            <a:xfrm>
              <a:off x="2286002" y="2076900"/>
              <a:ext cx="3200400" cy="259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2286001" y="2372362"/>
              <a:ext cx="3200400" cy="2596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2216990" y="2094561"/>
              <a:ext cx="102303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비밀번호 입력</a:t>
              </a: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2216991" y="2391508"/>
              <a:ext cx="1457863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2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비밀번호 재입력</a:t>
              </a: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2195763" y="2622811"/>
              <a:ext cx="2043780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800" dirty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* </a:t>
              </a:r>
              <a:r>
                <a:rPr lang="ko-KR" altLang="en-US" sz="800" dirty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대소문자</a:t>
              </a:r>
              <a:r>
                <a:rPr lang="en-US" altLang="ko-KR" sz="800" dirty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, </a:t>
              </a:r>
              <a:r>
                <a:rPr lang="ko-KR" altLang="en-US" sz="800" dirty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특수문자 포함 </a:t>
              </a:r>
              <a:r>
                <a:rPr lang="en-US" altLang="ko-KR" sz="800" dirty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8</a:t>
              </a:r>
              <a:r>
                <a:rPr lang="ko-KR" altLang="en-US" sz="800" dirty="0">
                  <a:solidFill>
                    <a:srgbClr val="FF0000"/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자 이상</a:t>
              </a:r>
            </a:p>
          </p:txBody>
        </p:sp>
      </p:grpSp>
      <p:sp>
        <p:nvSpPr>
          <p:cNvPr id="49" name="직사각형 48"/>
          <p:cNvSpPr/>
          <p:nvPr/>
        </p:nvSpPr>
        <p:spPr>
          <a:xfrm>
            <a:off x="2208434" y="3007669"/>
            <a:ext cx="204378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* 2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글자 이상 </a:t>
            </a:r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6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글자 이하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2195763" y="3698863"/>
            <a:ext cx="204378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* 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대소문자</a:t>
            </a:r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, 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특수문자 포함 </a:t>
            </a:r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8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자 이상</a:t>
            </a:r>
          </a:p>
        </p:txBody>
      </p:sp>
      <p:sp>
        <p:nvSpPr>
          <p:cNvPr id="51" name="직사각형 50"/>
          <p:cNvSpPr/>
          <p:nvPr/>
        </p:nvSpPr>
        <p:spPr>
          <a:xfrm>
            <a:off x="2195763" y="4216040"/>
            <a:ext cx="204378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*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계좌 실명 입력</a:t>
            </a:r>
          </a:p>
        </p:txBody>
      </p:sp>
      <p:sp>
        <p:nvSpPr>
          <p:cNvPr id="52" name="직사각형 51"/>
          <p:cNvSpPr/>
          <p:nvPr/>
        </p:nvSpPr>
        <p:spPr>
          <a:xfrm>
            <a:off x="2195763" y="4721348"/>
            <a:ext cx="204378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* “-”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은 제외하고 입력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E9303AE5-56DA-4E5C-8149-AD3171BA9432}"/>
              </a:ext>
            </a:extLst>
          </p:cNvPr>
          <p:cNvSpPr/>
          <p:nvPr/>
        </p:nvSpPr>
        <p:spPr>
          <a:xfrm>
            <a:off x="2195763" y="1889089"/>
            <a:ext cx="204378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* </a:t>
            </a:r>
            <a:r>
              <a:rPr lang="ko-KR" altLang="en-US" sz="800" dirty="0">
                <a:solidFill>
                  <a:srgbClr val="FF0000"/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rPr>
              <a:t>이메일은 아이디로 사용</a:t>
            </a:r>
          </a:p>
        </p:txBody>
      </p:sp>
    </p:spTree>
    <p:extLst>
      <p:ext uri="{BB962C8B-B14F-4D97-AF65-F5344CB8AC3E}">
        <p14:creationId xmlns:p14="http://schemas.microsoft.com/office/powerpoint/2010/main" val="48402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204931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1.0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곽지훈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main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19.6.1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1106297"/>
              </p:ext>
            </p:extLst>
          </p:nvPr>
        </p:nvGraphicFramePr>
        <p:xfrm>
          <a:off x="431321" y="1456139"/>
          <a:ext cx="8479766" cy="5223335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068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function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7267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[LOGO]</a:t>
                      </a:r>
                    </a:p>
                    <a:p>
                      <a:pPr latinLnBrk="1"/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로고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[SEARCH]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중고거래 검색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[MEMBER]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마이페이지로 이동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[NAV]</a:t>
                      </a:r>
                    </a:p>
                    <a:p>
                      <a:pPr latinLnBrk="1"/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새소식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거래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게시판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고객센터</a:t>
                      </a:r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[KEYVISUAL]</a:t>
                      </a:r>
                    </a:p>
                    <a:p>
                      <a:pPr latinLnBrk="1"/>
                      <a:r>
                        <a:rPr lang="ko-KR" altLang="en-US" sz="1200" dirty="0" smtClean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핵심 이미지</a:t>
                      </a:r>
                      <a:endParaRPr lang="en-US" altLang="ko-KR" sz="1200" dirty="0" smtClean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[SELL,BUY,TOP5]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중고거래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,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게시판 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top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5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[NOTIC]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공지사항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[BLACKLIST]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신뢰도 기준 하위 리스트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638354" y="1621766"/>
            <a:ext cx="1095555" cy="42269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569788" y="1621766"/>
            <a:ext cx="1095555" cy="42269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162356" y="1673528"/>
            <a:ext cx="3022121" cy="31917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638354" y="2173858"/>
            <a:ext cx="6026989" cy="29502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638354" y="2565929"/>
            <a:ext cx="6026989" cy="14311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38354" y="4138957"/>
            <a:ext cx="1820174" cy="13992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    </a:t>
            </a:r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2763329" y="4138957"/>
            <a:ext cx="1820174" cy="13992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    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4845169" y="4138957"/>
            <a:ext cx="1820174" cy="13992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      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638354" y="5693434"/>
            <a:ext cx="2921479" cy="5348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743864" y="5693434"/>
            <a:ext cx="2921479" cy="5348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95707" y="1672480"/>
            <a:ext cx="652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logo</a:t>
            </a:r>
            <a:endParaRPr lang="ko-KR" altLang="en-US" sz="16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231367" y="1770571"/>
            <a:ext cx="123644" cy="12508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396706" y="1779201"/>
            <a:ext cx="122207" cy="11645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5680492" y="1680028"/>
            <a:ext cx="9560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member</a:t>
            </a:r>
            <a:endParaRPr lang="ko-KR" altLang="en-US" sz="16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71490" y="2134611"/>
            <a:ext cx="603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nav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42172" y="3089985"/>
            <a:ext cx="1203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keyvisual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302219" y="4660576"/>
            <a:ext cx="4924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sell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383184" y="4653891"/>
            <a:ext cx="537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buy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444113" y="4664829"/>
            <a:ext cx="6222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top5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712608" y="5776187"/>
            <a:ext cx="772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notice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768378" y="5776187"/>
            <a:ext cx="9476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blacklist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14779" y="1656800"/>
            <a:ext cx="917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search</a:t>
            </a:r>
            <a:endParaRPr lang="ko-KR" altLang="en-US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995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942590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1.0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곽지훈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회원정보수정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19.6.1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4899046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function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이메일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변경불가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현재 비밀번호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필요에 따라 삭제 가능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변경 비밀번호 및 확인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변경 할 비밀번호</a:t>
                      </a:r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계좌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회원실명과 일치하는 타행계좌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2173860" y="1912052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2173860" y="2444015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173860" y="2975978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2173860" y="3507941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2173860" y="4039904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2173860" y="4571867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2173860" y="5103830"/>
            <a:ext cx="3200400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3056632" y="5765544"/>
            <a:ext cx="1434856" cy="3825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032188" y="1918673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이메일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32188" y="2443801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현재 비밀번호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032187" y="2975764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변경 비밀번호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794958" y="3507727"/>
            <a:ext cx="201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변경 비밀번호 확인</a:t>
            </a:r>
            <a:endParaRPr lang="ko-KR" altLang="en-US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32185" y="4046525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은행명</a:t>
            </a:r>
            <a:endParaRPr lang="ko-KR" altLang="en-US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007745" y="4578488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계좌번호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007745" y="5110451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예금주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32184" y="5798543"/>
            <a:ext cx="1483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수정하기</a:t>
            </a:r>
          </a:p>
        </p:txBody>
      </p:sp>
    </p:spTree>
    <p:extLst>
      <p:ext uri="{BB962C8B-B14F-4D97-AF65-F5344CB8AC3E}">
        <p14:creationId xmlns:p14="http://schemas.microsoft.com/office/powerpoint/2010/main" val="19349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2842212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1.0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곽지훈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중고거래 리스트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19.6.1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042031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function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[LIST]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팝니다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/ 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삽니다 기준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최신 글 상단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답글 기능 없음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검색 기능 논의 후 추가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페이징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기능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물품등록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물품등록 페이지로 이동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624330" y="1768415"/>
            <a:ext cx="6124755" cy="42528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777449" y="2384338"/>
            <a:ext cx="707366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397056" y="2384338"/>
            <a:ext cx="2579301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592649" y="2389085"/>
            <a:ext cx="707366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073398" y="2384338"/>
            <a:ext cx="707366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888598" y="2384338"/>
            <a:ext cx="707366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780764" y="1961643"/>
            <a:ext cx="815200" cy="2846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779281" y="2392010"/>
            <a:ext cx="7168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물품번호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598572" y="2397667"/>
            <a:ext cx="7168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거래상태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368164" y="2400637"/>
            <a:ext cx="5838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물품명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5187089" y="2388173"/>
            <a:ext cx="4507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가격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5830862" y="2397666"/>
            <a:ext cx="8499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최근수정일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830862" y="1969315"/>
            <a:ext cx="7168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물품등록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68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924842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1.0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곽지훈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물품 등록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19.6.1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3140569"/>
              </p:ext>
            </p:extLst>
          </p:nvPr>
        </p:nvGraphicFramePr>
        <p:xfrm>
          <a:off x="431321" y="1456139"/>
          <a:ext cx="8479766" cy="5275225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function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제목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팝니다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/ 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삽니다 선택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제품사진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상품 이미지 삽입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거래 지역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거래가능 지역 선택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수량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상품 수량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상태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상품 상태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가격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상품 가격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상품 설명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상품 상세 및 판매자 코멘트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물품 등록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물품 등록 후 리스트로 이동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624330" y="1859855"/>
            <a:ext cx="6130153" cy="45323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819509" y="2161780"/>
            <a:ext cx="5736566" cy="32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19509" y="2684539"/>
            <a:ext cx="4270076" cy="19698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276486" y="2685730"/>
            <a:ext cx="1279585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266192" y="3200515"/>
            <a:ext cx="1279585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266192" y="3739545"/>
            <a:ext cx="1279585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266193" y="4282319"/>
            <a:ext cx="1279585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819509" y="4849338"/>
            <a:ext cx="5744840" cy="902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076400" y="5887033"/>
            <a:ext cx="1279585" cy="3760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819509" y="2165031"/>
            <a:ext cx="5405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제목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2479096" y="3500183"/>
            <a:ext cx="9509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제품 사진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3289634" y="5921191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물품 등록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5479424" y="2719416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거래 지역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5659376" y="3228504"/>
            <a:ext cx="4956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수량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5658158" y="4316005"/>
            <a:ext cx="4956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가격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5659376" y="3775104"/>
            <a:ext cx="4956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상태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3261232" y="5146611"/>
            <a:ext cx="8531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상품 설명</a:t>
            </a:r>
          </a:p>
        </p:txBody>
      </p:sp>
    </p:spTree>
    <p:extLst>
      <p:ext uri="{BB962C8B-B14F-4D97-AF65-F5344CB8AC3E}">
        <p14:creationId xmlns:p14="http://schemas.microsoft.com/office/powerpoint/2010/main" val="106017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493870"/>
              </p:ext>
            </p:extLst>
          </p:nvPr>
        </p:nvGraphicFramePr>
        <p:xfrm>
          <a:off x="431321" y="358859"/>
          <a:ext cx="8479766" cy="1097280"/>
        </p:xfrm>
        <a:graphic>
          <a:graphicData uri="http://schemas.openxmlformats.org/drawingml/2006/table">
            <a:tbl>
              <a:tblPr/>
              <a:tblGrid>
                <a:gridCol w="957532">
                  <a:extLst>
                    <a:ext uri="{9D8B030D-6E8A-4147-A177-3AD203B41FA5}">
                      <a16:colId xmlns:a16="http://schemas.microsoft.com/office/drawing/2014/main" val="2749864161"/>
                    </a:ext>
                  </a:extLst>
                </a:gridCol>
                <a:gridCol w="2708694">
                  <a:extLst>
                    <a:ext uri="{9D8B030D-6E8A-4147-A177-3AD203B41FA5}">
                      <a16:colId xmlns:a16="http://schemas.microsoft.com/office/drawing/2014/main" val="1317428109"/>
                    </a:ext>
                  </a:extLst>
                </a:gridCol>
                <a:gridCol w="992038">
                  <a:extLst>
                    <a:ext uri="{9D8B030D-6E8A-4147-A177-3AD203B41FA5}">
                      <a16:colId xmlns:a16="http://schemas.microsoft.com/office/drawing/2014/main" val="1505737652"/>
                    </a:ext>
                  </a:extLst>
                </a:gridCol>
                <a:gridCol w="1811547">
                  <a:extLst>
                    <a:ext uri="{9D8B030D-6E8A-4147-A177-3AD203B41FA5}">
                      <a16:colId xmlns:a16="http://schemas.microsoft.com/office/drawing/2014/main" val="1452725019"/>
                    </a:ext>
                  </a:extLst>
                </a:gridCol>
                <a:gridCol w="897147">
                  <a:extLst>
                    <a:ext uri="{9D8B030D-6E8A-4147-A177-3AD203B41FA5}">
                      <a16:colId xmlns:a16="http://schemas.microsoft.com/office/drawing/2014/main" val="3769302343"/>
                    </a:ext>
                  </a:extLst>
                </a:gridCol>
                <a:gridCol w="1112808">
                  <a:extLst>
                    <a:ext uri="{9D8B030D-6E8A-4147-A177-3AD203B41FA5}">
                      <a16:colId xmlns:a16="http://schemas.microsoft.com/office/drawing/2014/main" val="4059414782"/>
                    </a:ext>
                  </a:extLst>
                </a:gridCol>
              </a:tblGrid>
              <a:tr h="240246">
                <a:tc rowSpan="2"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떼껄룩</a:t>
                      </a:r>
                      <a:endParaRPr lang="ko-KR" altLang="en-US" sz="24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버전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1.0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186302"/>
                  </a:ext>
                </a:extLst>
              </a:tr>
              <a:tr h="240246">
                <a:tc gridSpan="4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Team 5GONG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7357562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화면 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spec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단계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Site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설계</a:t>
                      </a:r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승인자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곽지훈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140981"/>
                  </a:ext>
                </a:extLst>
              </a:tr>
              <a:tr h="2402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ID</a:t>
                      </a:r>
                      <a:r>
                        <a:rPr lang="en-US" altLang="ko-KR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/ </a:t>
                      </a:r>
                      <a:r>
                        <a:rPr lang="ko-KR" altLang="en-US" sz="1200" baseline="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내용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중고거래 상품 상세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작성일자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19.6.1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390854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4565103"/>
              </p:ext>
            </p:extLst>
          </p:nvPr>
        </p:nvGraphicFramePr>
        <p:xfrm>
          <a:off x="431321" y="1456139"/>
          <a:ext cx="8479766" cy="5224157"/>
        </p:xfrm>
        <a:graphic>
          <a:graphicData uri="http://schemas.openxmlformats.org/drawingml/2006/table">
            <a:tbl>
              <a:tblPr/>
              <a:tblGrid>
                <a:gridCol w="6469812">
                  <a:extLst>
                    <a:ext uri="{9D8B030D-6E8A-4147-A177-3AD203B41FA5}">
                      <a16:colId xmlns:a16="http://schemas.microsoft.com/office/drawing/2014/main" val="1368161219"/>
                    </a:ext>
                  </a:extLst>
                </a:gridCol>
                <a:gridCol w="2009954">
                  <a:extLst>
                    <a:ext uri="{9D8B030D-6E8A-4147-A177-3AD203B41FA5}">
                      <a16:colId xmlns:a16="http://schemas.microsoft.com/office/drawing/2014/main" val="3373383092"/>
                    </a:ext>
                  </a:extLst>
                </a:gridCol>
              </a:tblGrid>
              <a:tr h="406132">
                <a:tc rowSpan="2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Description &amp; function</a:t>
                      </a:r>
                      <a:endParaRPr lang="ko-KR" altLang="en-US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061392"/>
                  </a:ext>
                </a:extLst>
              </a:tr>
              <a:tr h="4818025">
                <a:tc v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제목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팝니다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/ 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삽니다 표시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연락하기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판매자 연락 가능 선택 활성화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 err="1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댓글달기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판매자 연락 유무와 상관 없음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상품 설명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상품 설명 스크롤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[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댓글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]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구매자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,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판매자 거래 논의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판매자 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&gt;</a:t>
                      </a:r>
                      <a:r>
                        <a:rPr lang="ko-KR" altLang="en-US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구매자 선택 가능</a:t>
                      </a:r>
                      <a:r>
                        <a:rPr lang="en-US" altLang="ko-KR" sz="1200" dirty="0"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.</a:t>
                      </a:r>
                    </a:p>
                    <a:p>
                      <a:pPr latinLnBrk="1"/>
                      <a:endParaRPr lang="en-US" altLang="ko-KR" sz="1200" dirty="0"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314774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624330" y="1859855"/>
            <a:ext cx="6130153" cy="44115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19508" y="2684539"/>
            <a:ext cx="3707265" cy="19185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133223" y="3483810"/>
            <a:ext cx="10301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제품 사진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819509" y="2161780"/>
            <a:ext cx="5736566" cy="32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914400" y="2186198"/>
            <a:ext cx="5405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제목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4684971" y="3183596"/>
            <a:ext cx="1850749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384604" y="3203909"/>
            <a:ext cx="97856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가격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4686666" y="3706203"/>
            <a:ext cx="831947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4699323" y="3754232"/>
            <a:ext cx="8066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거래지역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5705467" y="3706203"/>
            <a:ext cx="831947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5717618" y="3754232"/>
            <a:ext cx="8066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상품상태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686666" y="4227943"/>
            <a:ext cx="831947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699323" y="4275972"/>
            <a:ext cx="8066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연락하기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5705467" y="4227943"/>
            <a:ext cx="831947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5717618" y="4275972"/>
            <a:ext cx="8066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댓글달기</a:t>
            </a:r>
            <a:endParaRPr lang="ko-KR" altLang="en-US" sz="14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684971" y="2687175"/>
            <a:ext cx="1850749" cy="37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5384604" y="2707488"/>
            <a:ext cx="97856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제품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5505954" y="2233500"/>
            <a:ext cx="51648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조회수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5928980" y="2227568"/>
            <a:ext cx="62709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작성시간</a:t>
            </a:r>
            <a:endParaRPr lang="ko-KR" altLang="en-US" sz="10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808037" y="4841160"/>
            <a:ext cx="5716212" cy="11732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373434" y="5243111"/>
            <a:ext cx="5854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댓글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80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9525" y="-7143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5" name="직사각형 5"/>
          <p:cNvSpPr txBox="1"/>
          <p:nvPr/>
        </p:nvSpPr>
        <p:spPr>
          <a:xfrm>
            <a:off x="3448670" y="2848737"/>
            <a:ext cx="2237134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DB</a:t>
            </a:r>
            <a:r>
              <a:rPr lang="ko-KR" altLang="en-US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모델링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1540" y="286055"/>
            <a:ext cx="409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DB </a:t>
            </a:r>
            <a:r>
              <a:rPr lang="ko-KR" altLang="en-US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논리 모델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72F26E-CB73-4AC3-9863-878120876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49" y="1110215"/>
            <a:ext cx="7843101" cy="534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17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8793" y="294681"/>
            <a:ext cx="4096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DB </a:t>
            </a:r>
            <a:r>
              <a:rPr lang="ko-KR" altLang="en-US" sz="3200" dirty="0">
                <a:latin typeface="AppleSDGothicNeoR00" panose="02000503000000000000" pitchFamily="2" charset="-127"/>
                <a:ea typeface="AppleSDGothicNeoR00" panose="02000503000000000000" pitchFamily="2" charset="-127"/>
                <a:cs typeface="Aharoni" panose="02010803020104030203" pitchFamily="2" charset="-79"/>
              </a:rPr>
              <a:t>물리 모델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8B8B5D4-81D2-4BF8-BB88-85A2CEBF5B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99" y="1030339"/>
            <a:ext cx="7913802" cy="542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7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 txBox="1"/>
          <p:nvPr/>
        </p:nvSpPr>
        <p:spPr>
          <a:xfrm>
            <a:off x="2483739" y="913446"/>
            <a:ext cx="4176522" cy="370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900">
                <a:latin typeface="AppleSDGothicNeoEB00"/>
                <a:ea typeface="AppleSDGothicNeoEB00"/>
              </a:rPr>
              <a:t>목차</a:t>
            </a:r>
          </a:p>
        </p:txBody>
      </p:sp>
      <p:sp>
        <p:nvSpPr>
          <p:cNvPr id="3" name="직사각형 2"/>
          <p:cNvSpPr txBox="1"/>
          <p:nvPr/>
        </p:nvSpPr>
        <p:spPr>
          <a:xfrm>
            <a:off x="3318510" y="2072640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latin typeface="AppleSDGothicNeoSB00"/>
                <a:ea typeface="AppleSDGothicNeoSB00"/>
              </a:rPr>
              <a:t>개요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3323272" y="4360545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>
                <a:latin typeface="AppleSDGothicNeoSB00"/>
                <a:ea typeface="AppleSDGothicNeoSB00"/>
              </a:rPr>
              <a:t>DB</a:t>
            </a:r>
            <a:r>
              <a:rPr lang="ko-KR" altLang="en-US" sz="2000">
                <a:latin typeface="AppleSDGothicNeoSB00"/>
                <a:ea typeface="AppleSDGothicNeoSB00"/>
              </a:rPr>
              <a:t> 모델링</a:t>
            </a:r>
          </a:p>
        </p:txBody>
      </p:sp>
      <p:sp>
        <p:nvSpPr>
          <p:cNvPr id="5" name="직사각형 4"/>
          <p:cNvSpPr txBox="1"/>
          <p:nvPr/>
        </p:nvSpPr>
        <p:spPr>
          <a:xfrm>
            <a:off x="3318510" y="3044190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latin typeface="AppleSDGothicNeoSB00"/>
                <a:ea typeface="AppleSDGothicNeoSB00"/>
              </a:rPr>
              <a:t>주요 서비스 기획</a:t>
            </a:r>
          </a:p>
        </p:txBody>
      </p:sp>
      <p:sp>
        <p:nvSpPr>
          <p:cNvPr id="6" name="직사각형 5"/>
          <p:cNvSpPr txBox="1"/>
          <p:nvPr/>
        </p:nvSpPr>
        <p:spPr>
          <a:xfrm>
            <a:off x="3175635" y="2491740"/>
            <a:ext cx="2802255" cy="339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AppleSDGothicNeoT00"/>
                <a:ea typeface="AppleSDGothicNeoT00"/>
              </a:rPr>
              <a:t>기획의도 및 벤치마킹 타켓</a:t>
            </a:r>
          </a:p>
        </p:txBody>
      </p:sp>
      <p:sp>
        <p:nvSpPr>
          <p:cNvPr id="8" name="직사각형 7"/>
          <p:cNvSpPr txBox="1"/>
          <p:nvPr/>
        </p:nvSpPr>
        <p:spPr>
          <a:xfrm>
            <a:off x="3156585" y="3456813"/>
            <a:ext cx="2802254" cy="339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>
                <a:latin typeface="AppleSDGothicNeoT00"/>
                <a:ea typeface="AppleSDGothicNeoT00"/>
              </a:rPr>
              <a:t>서비스 스토리보드 및 사용</a:t>
            </a:r>
          </a:p>
        </p:txBody>
      </p:sp>
      <p:sp>
        <p:nvSpPr>
          <p:cNvPr id="9" name="직사각형 8"/>
          <p:cNvSpPr txBox="1"/>
          <p:nvPr/>
        </p:nvSpPr>
        <p:spPr>
          <a:xfrm>
            <a:off x="3175634" y="3787140"/>
            <a:ext cx="2802255" cy="339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>
                <a:latin typeface="AppleSDGothicNeoT00"/>
                <a:ea typeface="AppleSDGothicNeoT00"/>
              </a:rPr>
              <a:t>UI/UX</a:t>
            </a:r>
            <a:r>
              <a:rPr lang="ko-KR" altLang="en-US" sz="1600">
                <a:latin typeface="AppleSDGothicNeoT00"/>
                <a:ea typeface="AppleSDGothicNeoT00"/>
              </a:rPr>
              <a:t> 디자인 구성안 및 기술</a:t>
            </a:r>
          </a:p>
        </p:txBody>
      </p:sp>
      <p:sp>
        <p:nvSpPr>
          <p:cNvPr id="10" name="직사각형 9"/>
          <p:cNvSpPr txBox="1"/>
          <p:nvPr/>
        </p:nvSpPr>
        <p:spPr>
          <a:xfrm>
            <a:off x="3323272" y="5041011"/>
            <a:ext cx="2516505" cy="396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>
                <a:latin typeface="AppleSDGothicNeoSB00"/>
                <a:ea typeface="AppleSDGothicNeoSB00"/>
              </a:rPr>
              <a:t>스케줄 타임라인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4058894" y="1479423"/>
            <a:ext cx="1026212" cy="0"/>
          </a:xfrm>
          <a:prstGeom prst="line">
            <a:avLst/>
          </a:prstGeom>
          <a:ln>
            <a:solidFill>
              <a:srgbClr val="33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 txBox="1"/>
          <p:nvPr/>
        </p:nvSpPr>
        <p:spPr>
          <a:xfrm>
            <a:off x="3692257" y="6668434"/>
            <a:ext cx="177853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800" spc="505" dirty="0">
                <a:solidFill>
                  <a:schemeClr val="bg1">
                    <a:lumMod val="30000"/>
                  </a:schemeClr>
                </a:solidFill>
                <a:latin typeface="AppleSDGothicNeoSB00"/>
                <a:ea typeface="AppleSDGothicNeoL00"/>
              </a:rPr>
              <a:t>TEAM 5GONG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2848157" y="1097003"/>
            <a:ext cx="1214886" cy="469511"/>
          </a:xfrm>
          <a:prstGeom prst="rect">
            <a:avLst/>
          </a:prstGeom>
          <a:solidFill>
            <a:srgbClr val="FF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56097" y="496839"/>
            <a:ext cx="45507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그러니까 이 모든 걸 </a:t>
            </a:r>
            <a:endParaRPr lang="en-US" altLang="ko-KR" sz="36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ko-KR" altLang="en-US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가능하게 할 언어들은</a:t>
            </a:r>
            <a:r>
              <a:rPr lang="en-US" altLang="ko-KR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.</a:t>
            </a:r>
            <a:endParaRPr lang="ko-KR" altLang="en-US" sz="36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783" y="4045789"/>
            <a:ext cx="6411217" cy="2812211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 flipV="1">
            <a:off x="4225423" y="4196510"/>
            <a:ext cx="0" cy="54370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958008" y="3960966"/>
            <a:ext cx="6556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HTML5</a:t>
            </a:r>
            <a:endParaRPr lang="ko-KR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 flipV="1">
            <a:off x="4576951" y="3899250"/>
            <a:ext cx="0" cy="84527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376439" y="3697493"/>
            <a:ext cx="51758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CSS3</a:t>
            </a:r>
            <a:endParaRPr lang="ko-KR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27694" y="4099097"/>
            <a:ext cx="8574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JavaScript</a:t>
            </a:r>
            <a:endParaRPr lang="ko-KR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464032" y="3347804"/>
            <a:ext cx="46519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JAVA</a:t>
            </a:r>
            <a:endParaRPr lang="ko-KR" altLang="en-US" sz="10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 flipV="1">
            <a:off x="7296046" y="4203857"/>
            <a:ext cx="4598" cy="54381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7122402" y="4001864"/>
            <a:ext cx="36901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JSP</a:t>
            </a:r>
            <a:endParaRPr lang="ko-KR" altLang="en-US" sz="10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 flipV="1">
            <a:off x="5395515" y="3747817"/>
            <a:ext cx="0" cy="99671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970140" y="3531018"/>
            <a:ext cx="11160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jQuery 3.3.1</a:t>
            </a:r>
            <a:endParaRPr lang="ko-KR" altLang="en-US" sz="1000" dirty="0">
              <a:solidFill>
                <a:schemeClr val="tx1">
                  <a:lumMod val="95000"/>
                  <a:lumOff val="5000"/>
                </a:schemeClr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 flipV="1">
            <a:off x="4983191" y="4291644"/>
            <a:ext cx="1" cy="43563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 flipH="1" flipV="1">
            <a:off x="6697587" y="3531018"/>
            <a:ext cx="14723" cy="121717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그림 4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5205" y="5020660"/>
            <a:ext cx="529119" cy="50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7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0"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2"/>
          <p:cNvPicPr>
            <a:picLocks noChangeAspect="1"/>
          </p:cNvPicPr>
          <p:nvPr/>
        </p:nvPicPr>
        <p:blipFill rotWithShape="1">
          <a:blip r:embed="rId3">
            <a:alphaModFix amt="70000"/>
            <a:lum/>
          </a:blip>
          <a:srcRect/>
          <a:stretch>
            <a:fillRect/>
          </a:stretch>
        </p:blipFill>
        <p:spPr>
          <a:xfrm>
            <a:off x="-600074" y="0"/>
            <a:ext cx="1057275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19092500">
            <a:off x="6857999" y="4661300"/>
            <a:ext cx="14061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solidFill>
                  <a:schemeClr val="accent6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성시기꼬</a:t>
            </a:r>
            <a:endParaRPr lang="ko-KR" altLang="en-US" sz="1200" dirty="0">
              <a:solidFill>
                <a:schemeClr val="accent6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-9525" y="-20884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7" name="직사각형 5"/>
          <p:cNvSpPr txBox="1"/>
          <p:nvPr/>
        </p:nvSpPr>
        <p:spPr>
          <a:xfrm>
            <a:off x="2522778" y="2848737"/>
            <a:ext cx="4088920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스케줄 타임라인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3250307"/>
              </p:ext>
            </p:extLst>
          </p:nvPr>
        </p:nvGraphicFramePr>
        <p:xfrm>
          <a:off x="0" y="2199732"/>
          <a:ext cx="9144000" cy="31831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341822125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1488524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1713675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74700989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69012463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11566120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48101494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3343530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44859225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434034486"/>
                    </a:ext>
                  </a:extLst>
                </a:gridCol>
              </a:tblGrid>
              <a:tr h="353683">
                <a:tc gridSpan="10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bg1"/>
                          </a:solidFill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TIMELINE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424998"/>
                  </a:ext>
                </a:extLst>
              </a:tr>
              <a:tr h="35368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PLANNING</a:t>
                      </a:r>
                      <a:r>
                        <a:rPr lang="en-US" altLang="ko-KR" sz="1000" baseline="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 N DESIGN</a:t>
                      </a:r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1023800"/>
                  </a:ext>
                </a:extLst>
              </a:tr>
              <a:tr h="353683"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PRESENTATION</a:t>
                      </a:r>
                      <a:endParaRPr lang="ko-KR" altLang="en-US" sz="8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4436949"/>
                  </a:ext>
                </a:extLst>
              </a:tr>
              <a:tr h="353683"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MVC</a:t>
                      </a:r>
                      <a:r>
                        <a:rPr lang="en-US" altLang="ko-KR" sz="1000" baseline="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 MODEL2 WEB PROJECT CODING</a:t>
                      </a:r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2856565"/>
                  </a:ext>
                </a:extLst>
              </a:tr>
              <a:tr h="353683"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HTML5</a:t>
                      </a:r>
                      <a:r>
                        <a:rPr lang="en-US" altLang="ko-KR" sz="1000" baseline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 / CSS3 / JavaScript VIEW CODING</a:t>
                      </a:r>
                      <a:endParaRPr lang="ko-KR" altLang="en-US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5413478"/>
                  </a:ext>
                </a:extLst>
              </a:tr>
              <a:tr h="353683"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TEST</a:t>
                      </a:r>
                      <a:r>
                        <a:rPr lang="en-US" altLang="ko-KR" sz="1000" baseline="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 / DEBUGGING</a:t>
                      </a:r>
                      <a:endParaRPr lang="ko-KR" altLang="en-US" sz="1000" dirty="0">
                        <a:solidFill>
                          <a:schemeClr val="bg1">
                            <a:lumMod val="95000"/>
                          </a:schemeClr>
                        </a:solidFill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338765"/>
                  </a:ext>
                </a:extLst>
              </a:tr>
              <a:tr h="353683"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solidFill>
                            <a:schemeClr val="bg1"/>
                          </a:solidFill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END</a:t>
                      </a:r>
                      <a:r>
                        <a:rPr lang="en-US" altLang="ko-KR" sz="1000" baseline="0" dirty="0" smtClean="0">
                          <a:solidFill>
                            <a:schemeClr val="bg1"/>
                          </a:solidFill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 GAME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8579486"/>
                  </a:ext>
                </a:extLst>
              </a:tr>
              <a:tr h="353683"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MON</a:t>
                      </a:r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TUE</a:t>
                      </a:r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WED</a:t>
                      </a:r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THU</a:t>
                      </a:r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FRI</a:t>
                      </a:r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SAT</a:t>
                      </a:r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SUN</a:t>
                      </a:r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MON</a:t>
                      </a:r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THE</a:t>
                      </a:r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5336254"/>
                  </a:ext>
                </a:extLst>
              </a:tr>
              <a:tr h="353683">
                <a:tc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디버깅</a:t>
                      </a:r>
                      <a:r>
                        <a:rPr lang="en-US" altLang="ko-KR" sz="1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? </a:t>
                      </a:r>
                      <a:r>
                        <a:rPr lang="ko-KR" altLang="en-US" sz="1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하루 종일도 할 수 있어</a:t>
                      </a:r>
                      <a:r>
                        <a:rPr lang="en-US" altLang="ko-KR" sz="1000" dirty="0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AppleSDGothicNeoSB00" panose="02000503000000000000" pitchFamily="2" charset="-127"/>
                          <a:ea typeface="AppleSDGothicNeoSB00" panose="02000503000000000000" pitchFamily="2" charset="-127"/>
                        </a:rPr>
                        <a:t>…………………….</a:t>
                      </a:r>
                      <a:endParaRPr lang="ko-KR" altLang="en-US" sz="1000" dirty="0">
                        <a:solidFill>
                          <a:schemeClr val="bg1">
                            <a:lumMod val="85000"/>
                          </a:schemeClr>
                        </a:solidFill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AppleSDGothicNeoSB00" panose="02000503000000000000" pitchFamily="2" charset="-127"/>
                        <a:ea typeface="AppleSDGothicNeoSB00" panose="02000503000000000000" pitchFamily="2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808698"/>
                  </a:ext>
                </a:extLst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2817148" y="876562"/>
            <a:ext cx="3509704" cy="584775"/>
            <a:chOff x="2817148" y="876562"/>
            <a:chExt cx="3509704" cy="58477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CA100C8-6BAA-4993-8F73-774DF4852F2B}"/>
                </a:ext>
              </a:extLst>
            </p:cNvPr>
            <p:cNvSpPr txBox="1"/>
            <p:nvPr/>
          </p:nvSpPr>
          <p:spPr>
            <a:xfrm>
              <a:off x="2817148" y="876562"/>
              <a:ext cx="315477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smtClean="0">
                  <a:latin typeface="AppleSDGothicNeoEB00" panose="02000503000000000000" pitchFamily="2" charset="-127"/>
                  <a:ea typeface="AppleSDGothicNeoEB00" panose="02000503000000000000" pitchFamily="2" charset="-127"/>
                  <a:cs typeface="Aharoni" panose="02010803020104030203" pitchFamily="2" charset="-79"/>
                </a:rPr>
                <a:t>3000</a:t>
              </a:r>
              <a:r>
                <a:rPr lang="ko-KR" altLang="en-US" sz="3200" dirty="0" smtClean="0">
                  <a:latin typeface="AppleSDGothicNeoEB00" panose="02000503000000000000" pitchFamily="2" charset="-127"/>
                  <a:ea typeface="AppleSDGothicNeoEB00" panose="02000503000000000000" pitchFamily="2" charset="-127"/>
                  <a:cs typeface="Aharoni" panose="02010803020104030203" pitchFamily="2" charset="-79"/>
                </a:rPr>
                <a:t>만큼 코딩해</a:t>
              </a:r>
              <a:r>
                <a:rPr lang="en-US" altLang="ko-KR" sz="3200" dirty="0" smtClean="0">
                  <a:latin typeface="AppleSDGothicNeoEB00" panose="02000503000000000000" pitchFamily="2" charset="-127"/>
                  <a:ea typeface="AppleSDGothicNeoEB00" panose="02000503000000000000" pitchFamily="2" charset="-127"/>
                  <a:cs typeface="Aharoni" panose="02010803020104030203" pitchFamily="2" charset="-79"/>
                </a:rPr>
                <a:t>.</a:t>
              </a:r>
              <a:endParaRPr lang="ko-KR" altLang="en-US" sz="3200" dirty="0">
                <a:latin typeface="AppleSDGothicNeoEB00" panose="02000503000000000000" pitchFamily="2" charset="-127"/>
                <a:ea typeface="AppleSDGothicNeoEB00" panose="02000503000000000000" pitchFamily="2" charset="-127"/>
                <a:cs typeface="Aharoni" panose="02010803020104030203" pitchFamily="2" charset="-79"/>
              </a:endParaRPr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0576" y="914842"/>
              <a:ext cx="536276" cy="473710"/>
            </a:xfrm>
            <a:prstGeom prst="rect">
              <a:avLst/>
            </a:prstGeom>
          </p:spPr>
        </p:pic>
      </p:grp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264" t="7067" r="4718" b="10911"/>
          <a:stretch/>
        </p:blipFill>
        <p:spPr>
          <a:xfrm>
            <a:off x="4891179" y="5043582"/>
            <a:ext cx="189779" cy="184028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682975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3">
            <a:alphaModFix amt="80000"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9525" y="-7143"/>
            <a:ext cx="9153525" cy="686514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5" name="직사각형 4"/>
          <p:cNvSpPr txBox="1"/>
          <p:nvPr/>
        </p:nvSpPr>
        <p:spPr>
          <a:xfrm>
            <a:off x="323469" y="476631"/>
            <a:ext cx="4536567" cy="359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>
              <a:latin typeface="AppleSDGothicNeoEB00"/>
              <a:ea typeface="AppleSDGothicNeoEB00"/>
              <a:cs typeface="함초롬바탕"/>
            </a:endParaRPr>
          </a:p>
        </p:txBody>
      </p:sp>
      <p:sp>
        <p:nvSpPr>
          <p:cNvPr id="6" name="직사각형 5"/>
          <p:cNvSpPr txBox="1"/>
          <p:nvPr/>
        </p:nvSpPr>
        <p:spPr>
          <a:xfrm>
            <a:off x="4036986" y="2848737"/>
            <a:ext cx="106050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개요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3243729" y="3525845"/>
            <a:ext cx="2647016" cy="36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AppleSDGothicNeoT00"/>
                <a:ea typeface="AppleSDGothicNeoT00"/>
              </a:rPr>
              <a:t>기획 의도 및 벤치마킹 타겟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 txBox="1"/>
          <p:nvPr/>
        </p:nvSpPr>
        <p:spPr>
          <a:xfrm>
            <a:off x="431481" y="539310"/>
            <a:ext cx="8281038" cy="578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정보처리산업기사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팔렸나요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? 네 팔렸습니다. 왜요?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베이컨토마토디럭스세트팝니다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버거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한입먹었구요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30분까지연락없으면그냥먹겠습니다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키보드 보내셨나요? 아니요. 왜죠?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사기니까요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팔렸나요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? 네. 그럼 빨리 하나 구해주세요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지지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읽는사람은아무도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동일 노트북 44만원 정도에 팔리던데 네고 가능한가요?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그럼그거사세요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. 그래.</a:t>
            </a: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저가 학생이라 돈이 업는데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만오천원에해주세요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어떠케하실레여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?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저는백수인데요</a:t>
            </a:r>
            <a:endParaRPr lang="ko-KR" altLang="en-US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안녕하세요 비도 오는데 시원하게 만원만 </a:t>
            </a: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빼주시면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 바로 </a:t>
            </a:r>
            <a:endParaRPr lang="en-US" altLang="ko-KR" sz="2800" dirty="0">
              <a:solidFill>
                <a:schemeClr val="bg1">
                  <a:lumMod val="80000"/>
                </a:schemeClr>
              </a:solidFill>
              <a:latin typeface="AppleSDGothicNeoT00"/>
              <a:ea typeface="AppleSDGothicNeoT00"/>
            </a:endParaRPr>
          </a:p>
          <a:p>
            <a:pPr algn="ctr">
              <a:lnSpc>
                <a:spcPct val="110000"/>
              </a:lnSpc>
            </a:pPr>
            <a:r>
              <a:rPr lang="ko-KR" altLang="en-US" sz="2800" dirty="0" err="1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입금해드릴게요</a:t>
            </a:r>
            <a:r>
              <a:rPr lang="ko-KR" altLang="en-US" sz="2800" dirty="0">
                <a:solidFill>
                  <a:schemeClr val="bg1">
                    <a:lumMod val="80000"/>
                  </a:schemeClr>
                </a:solidFill>
                <a:latin typeface="AppleSDGothicNeoT00"/>
                <a:ea typeface="AppleSDGothicNeoT00"/>
              </a:rPr>
              <a:t>^^~~  여긴 비 안 와요.</a:t>
            </a:r>
          </a:p>
        </p:txBody>
      </p:sp>
      <p:sp>
        <p:nvSpPr>
          <p:cNvPr id="4" name="직사각형 3"/>
          <p:cNvSpPr txBox="1"/>
          <p:nvPr/>
        </p:nvSpPr>
        <p:spPr>
          <a:xfrm>
            <a:off x="1547622" y="2983752"/>
            <a:ext cx="604875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dirty="0">
                <a:latin typeface="AppleSDGothicNeoEB00"/>
                <a:ea typeface="AppleSDGothicNeoEB00"/>
              </a:rPr>
              <a:t>개발의 목적은 피해를 줄이는 것.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313208" y="496646"/>
            <a:ext cx="4451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‘</a:t>
            </a:r>
            <a:r>
              <a:rPr lang="ko-KR" altLang="en-US" sz="3600" dirty="0" smtClean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중고나라</a:t>
            </a:r>
            <a:r>
              <a:rPr lang="en-US" altLang="ko-KR" sz="3600" dirty="0" smtClean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’ </a:t>
            </a:r>
            <a:r>
              <a:rPr lang="ko-KR" altLang="en-US" sz="3600" dirty="0" err="1" smtClean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거래액은</a:t>
            </a:r>
            <a:endParaRPr lang="en-US" altLang="ko-KR" sz="3600" dirty="0" smtClean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algn="r"/>
            <a:r>
              <a:rPr lang="ko-KR" altLang="en-US" sz="3600" dirty="0" smtClean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해마다 </a:t>
            </a:r>
            <a:r>
              <a:rPr lang="en-US" altLang="ko-KR" sz="3600" dirty="0" smtClean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10% </a:t>
            </a:r>
            <a:r>
              <a:rPr lang="ko-KR" altLang="en-US" sz="3600" dirty="0" smtClean="0">
                <a:solidFill>
                  <a:schemeClr val="bg1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이상 증가</a:t>
            </a:r>
            <a:endParaRPr lang="ko-KR" altLang="en-US" sz="3600" dirty="0">
              <a:solidFill>
                <a:schemeClr val="bg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 rot="21121662">
            <a:off x="1341758" y="1977003"/>
            <a:ext cx="14753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smtClean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중고거래 희망편</a:t>
            </a:r>
            <a:r>
              <a:rPr lang="en-US" altLang="ko-KR" sz="800" smtClean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</a:p>
          <a:p>
            <a:r>
              <a:rPr lang="ko-KR" altLang="en-US" sz="800" smtClean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합리적인 소비</a:t>
            </a:r>
            <a:r>
              <a:rPr lang="en-US" altLang="ko-KR" sz="800" smtClean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800" smtClean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쿨 거래</a:t>
            </a:r>
            <a:r>
              <a:rPr lang="en-US" altLang="ko-KR" sz="800" smtClean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! </a:t>
            </a:r>
            <a:r>
              <a:rPr lang="ko-KR" altLang="en-US" sz="800" smtClean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생각도 못한 네고</a:t>
            </a:r>
            <a:r>
              <a:rPr lang="en-US" altLang="ko-KR" sz="800" smtClean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!</a:t>
            </a:r>
            <a:endParaRPr lang="en-US" altLang="ko-KR" sz="800" dirty="0" smtClean="0">
              <a:solidFill>
                <a:schemeClr val="bg1"/>
              </a:solidFill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 rot="20975493">
            <a:off x="3099554" y="3040998"/>
            <a:ext cx="14311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중고거래 </a:t>
            </a:r>
            <a:r>
              <a:rPr lang="ko-KR" altLang="en-US" sz="800" dirty="0" err="1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절망편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</a:p>
          <a:p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연락두절 판매자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도착한 벽돌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, </a:t>
            </a:r>
            <a:r>
              <a:rPr lang="ko-KR" altLang="en-US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무수한 무나 요청이</a:t>
            </a:r>
            <a:r>
              <a:rPr lang="en-US" altLang="ko-KR" sz="800" dirty="0">
                <a:solidFill>
                  <a:schemeClr val="bg1"/>
                </a:solidFill>
                <a:latin typeface="AppleSDGothicNeoL00" panose="02000503000000000000" pitchFamily="2" charset="-127"/>
                <a:ea typeface="AppleSDGothicNeoL00" panose="02000503000000000000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4265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63" y="2088144"/>
            <a:ext cx="6305910" cy="476985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3472134" y="1079557"/>
            <a:ext cx="2135035" cy="469511"/>
          </a:xfrm>
          <a:prstGeom prst="rect">
            <a:avLst/>
          </a:prstGeom>
          <a:solidFill>
            <a:srgbClr val="FFC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96815" y="470767"/>
            <a:ext cx="53828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피해 감소를 위한 </a:t>
            </a:r>
            <a:endParaRPr lang="en-US" altLang="ko-KR" sz="36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r>
              <a:rPr lang="ko-KR" altLang="en-US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아이템 매니아의</a:t>
            </a:r>
            <a:r>
              <a:rPr lang="en-US" altLang="ko-KR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 </a:t>
            </a:r>
            <a:r>
              <a:rPr lang="ko-KR" altLang="en-US" sz="3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거래 시스템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4770409" y="3347049"/>
            <a:ext cx="250165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246194" y="3269414"/>
            <a:ext cx="17511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그래도 사기꾼은 있을 거라고요</a:t>
            </a:r>
            <a:r>
              <a:rPr lang="en-US" altLang="ko-KR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?</a:t>
            </a:r>
          </a:p>
          <a:p>
            <a:r>
              <a:rPr lang="ko-KR" altLang="en-US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한 번 속지</a:t>
            </a:r>
            <a:r>
              <a:rPr lang="en-US" altLang="ko-KR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  <a:r>
              <a:rPr lang="ko-KR" altLang="en-US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두 번 속냐는 말은</a:t>
            </a:r>
            <a:endParaRPr lang="en-US" altLang="ko-KR" sz="10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  <a:p>
            <a:r>
              <a:rPr lang="ko-KR" altLang="en-US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이제 다 옛말입니다</a:t>
            </a:r>
            <a:r>
              <a:rPr lang="en-US" altLang="ko-KR" sz="1000" dirty="0">
                <a:latin typeface="AppleSDGothicNeoL00" panose="02000503000000000000" pitchFamily="2" charset="-127"/>
                <a:ea typeface="AppleSDGothicNeoL00" panose="02000503000000000000" pitchFamily="2" charset="-127"/>
              </a:rPr>
              <a:t> </a:t>
            </a:r>
          </a:p>
          <a:p>
            <a:endParaRPr lang="ko-KR" altLang="en-US" sz="1000" dirty="0">
              <a:latin typeface="AppleSDGothicNeoL00" panose="02000503000000000000" pitchFamily="2" charset="-127"/>
              <a:ea typeface="AppleSDGothicNeoL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926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/>
            <a:lum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9525" y="-7143"/>
            <a:ext cx="9153525" cy="686514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t"/>
          <a:lstStyle/>
          <a:p>
            <a:endParaRPr lang="en-US" altLang="ko-KR"/>
          </a:p>
        </p:txBody>
      </p:sp>
      <p:sp>
        <p:nvSpPr>
          <p:cNvPr id="6" name="직사각형 5"/>
          <p:cNvSpPr txBox="1"/>
          <p:nvPr/>
        </p:nvSpPr>
        <p:spPr>
          <a:xfrm>
            <a:off x="2283466" y="3525845"/>
            <a:ext cx="4680586" cy="36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AppleSDGothicNeoT00"/>
                <a:ea typeface="AppleSDGothicNeoT00"/>
              </a:rPr>
              <a:t>서비스 스토리보드 및 사용</a:t>
            </a:r>
          </a:p>
        </p:txBody>
      </p:sp>
      <p:sp>
        <p:nvSpPr>
          <p:cNvPr id="7" name="직사각형 6"/>
          <p:cNvSpPr txBox="1"/>
          <p:nvPr/>
        </p:nvSpPr>
        <p:spPr>
          <a:xfrm>
            <a:off x="2284039" y="3865888"/>
            <a:ext cx="4680586" cy="367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ppleSDGothicNeoT00"/>
                <a:ea typeface="AppleSDGothicNeoT00"/>
              </a:rPr>
              <a:t>UI / UX</a:t>
            </a:r>
            <a:r>
              <a:rPr lang="ko-KR" altLang="en-US" dirty="0">
                <a:solidFill>
                  <a:schemeClr val="bg1"/>
                </a:solidFill>
                <a:latin typeface="AppleSDGothicNeoT00"/>
                <a:ea typeface="AppleSDGothicNeoT00"/>
              </a:rPr>
              <a:t> 디자인 구성안 및 기술</a:t>
            </a:r>
          </a:p>
        </p:txBody>
      </p:sp>
      <p:sp>
        <p:nvSpPr>
          <p:cNvPr id="8" name="직사각형 5"/>
          <p:cNvSpPr txBox="1"/>
          <p:nvPr/>
        </p:nvSpPr>
        <p:spPr>
          <a:xfrm>
            <a:off x="2829465" y="2848737"/>
            <a:ext cx="3588589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800" dirty="0">
                <a:solidFill>
                  <a:schemeClr val="bg1"/>
                </a:solidFill>
                <a:latin typeface="AppleSDGothicNeoEB00"/>
                <a:ea typeface="AppleSDGothicNeoEB00"/>
                <a:cs typeface="함초롬바탕"/>
              </a:rPr>
              <a:t>주요 서비스 기획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202303" y="831746"/>
            <a:ext cx="6963349" cy="5238334"/>
            <a:chOff x="1244844" y="607459"/>
            <a:chExt cx="6963349" cy="5238334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1244844" y="607459"/>
              <a:ext cx="1306573" cy="407753"/>
            </a:xfrm>
            <a:prstGeom prst="roundRect">
              <a:avLst/>
            </a:prstGeom>
            <a:solidFill>
              <a:schemeClr val="tx1">
                <a:lumMod val="95000"/>
                <a:lumOff val="5000"/>
              </a:scheme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600" dirty="0">
                <a:solidFill>
                  <a:schemeClr val="bg1">
                    <a:lumMod val="95000"/>
                  </a:schemeClr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1244845" y="1704326"/>
              <a:ext cx="1306573" cy="37329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로그인</a:t>
              </a: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3320993" y="607459"/>
              <a:ext cx="1306573" cy="36977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회원가입</a:t>
              </a: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297844" y="2346596"/>
              <a:ext cx="1306573" cy="374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새소식</a:t>
              </a:r>
              <a:endPara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2297843" y="2985191"/>
              <a:ext cx="1306573" cy="374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중고거래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297843" y="3626319"/>
              <a:ext cx="1306573" cy="374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자유게시판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2297843" y="4269868"/>
              <a:ext cx="1306573" cy="374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고객센터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297843" y="4913417"/>
              <a:ext cx="1306573" cy="37457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마이페이지</a:t>
              </a:r>
              <a:endPara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328936" y="1227844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공지사항</a:t>
              </a: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4321410" y="1867723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이벤트</a:t>
              </a: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4321409" y="2528562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등록</a:t>
              </a: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4328936" y="3186824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수정</a:t>
              </a: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321409" y="4499434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Q&amp;A</a:t>
              </a:r>
              <a:endPara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4321408" y="5155739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신고</a:t>
              </a: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6196675" y="1413948"/>
              <a:ext cx="976261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수정</a:t>
              </a:r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7231932" y="1413948"/>
              <a:ext cx="976261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탈퇴</a:t>
              </a: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328936" y="3843129"/>
              <a:ext cx="1306573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상품</a:t>
              </a:r>
              <a:r>
                <a:rPr lang="en-US" altLang="ko-KR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/</a:t>
              </a:r>
              <a:r>
                <a:rPr lang="ko-KR" altLang="en-US" sz="1400" dirty="0" err="1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댓글</a:t>
              </a:r>
              <a:endPara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cxnSp>
          <p:nvCxnSpPr>
            <p:cNvPr id="46" name="직선 연결선 45"/>
            <p:cNvCxnSpPr/>
            <p:nvPr/>
          </p:nvCxnSpPr>
          <p:spPr>
            <a:xfrm>
              <a:off x="2775055" y="5845791"/>
              <a:ext cx="9995" cy="2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직사각형 46"/>
            <p:cNvSpPr/>
            <p:nvPr/>
          </p:nvSpPr>
          <p:spPr>
            <a:xfrm>
              <a:off x="6190517" y="5155739"/>
              <a:ext cx="963944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작성</a:t>
              </a: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6644325" y="607459"/>
              <a:ext cx="1063422" cy="36977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회원관리</a:t>
              </a:r>
            </a:p>
          </p:txBody>
        </p:sp>
        <p:cxnSp>
          <p:nvCxnSpPr>
            <p:cNvPr id="50" name="직선 연결선 49"/>
            <p:cNvCxnSpPr/>
            <p:nvPr/>
          </p:nvCxnSpPr>
          <p:spPr>
            <a:xfrm flipH="1">
              <a:off x="7071694" y="855493"/>
              <a:ext cx="1" cy="7535"/>
            </a:xfrm>
            <a:prstGeom prst="line">
              <a:avLst/>
            </a:prstGeom>
            <a:ln w="190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직사각형 55"/>
            <p:cNvSpPr/>
            <p:nvPr/>
          </p:nvSpPr>
          <p:spPr>
            <a:xfrm>
              <a:off x="6743802" y="2163397"/>
              <a:ext cx="976261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쪽지함</a:t>
              </a:r>
              <a:endParaRPr lang="ko-KR" altLang="en-US" sz="1400" dirty="0">
                <a:solidFill>
                  <a:schemeClr val="tx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6743802" y="2821659"/>
              <a:ext cx="976261" cy="3651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AppleSDGothicNeoB00" panose="02000503000000000000" pitchFamily="2" charset="-127"/>
                  <a:ea typeface="AppleSDGothicNeoB00" panose="02000503000000000000" pitchFamily="2" charset="-127"/>
                </a:rPr>
                <a:t>거래내역</a:t>
              </a:r>
            </a:p>
          </p:txBody>
        </p:sp>
        <p:cxnSp>
          <p:nvCxnSpPr>
            <p:cNvPr id="101" name="직선 화살표 연결선 100"/>
            <p:cNvCxnSpPr/>
            <p:nvPr/>
          </p:nvCxnSpPr>
          <p:spPr>
            <a:xfrm>
              <a:off x="1898132" y="1095554"/>
              <a:ext cx="0" cy="497455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1374007" y="660691"/>
              <a:ext cx="12388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err="1">
                  <a:solidFill>
                    <a:schemeClr val="bg1">
                      <a:lumMod val="95000"/>
                    </a:schemeClr>
                  </a:solidFill>
                  <a:latin typeface="AppleSDGothicNeoSB00" panose="02000503000000000000" pitchFamily="2" charset="-127"/>
                  <a:ea typeface="AppleSDGothicNeoSB00" panose="02000503000000000000" pitchFamily="2" charset="-127"/>
                </a:rPr>
                <a:t>메인페이지</a:t>
              </a:r>
              <a:endParaRPr lang="en-US" altLang="ko-KR" sz="1600" dirty="0">
                <a:solidFill>
                  <a:schemeClr val="bg1">
                    <a:lumMod val="95000"/>
                  </a:schemeClr>
                </a:solidFill>
                <a:latin typeface="AppleSDGothicNeoSB00" panose="02000503000000000000" pitchFamily="2" charset="-127"/>
                <a:ea typeface="AppleSDGothicNeoSB00" panose="02000503000000000000" pitchFamily="2" charset="-127"/>
              </a:endParaRPr>
            </a:p>
          </p:txBody>
        </p:sp>
        <p:cxnSp>
          <p:nvCxnSpPr>
            <p:cNvPr id="106" name="직선 연결선 105"/>
            <p:cNvCxnSpPr/>
            <p:nvPr/>
          </p:nvCxnSpPr>
          <p:spPr>
            <a:xfrm flipH="1">
              <a:off x="1898129" y="2218015"/>
              <a:ext cx="3" cy="2863584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 107"/>
            <p:cNvCxnSpPr/>
            <p:nvPr/>
          </p:nvCxnSpPr>
          <p:spPr>
            <a:xfrm>
              <a:off x="7196525" y="1054309"/>
              <a:ext cx="0" cy="113153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화살표 연결선 110"/>
            <p:cNvCxnSpPr/>
            <p:nvPr/>
          </p:nvCxnSpPr>
          <p:spPr>
            <a:xfrm>
              <a:off x="1898130" y="2528562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직선 화살표 연결선 111"/>
            <p:cNvCxnSpPr/>
            <p:nvPr/>
          </p:nvCxnSpPr>
          <p:spPr>
            <a:xfrm>
              <a:off x="1898130" y="3172478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직선 화살표 연결선 112"/>
            <p:cNvCxnSpPr/>
            <p:nvPr/>
          </p:nvCxnSpPr>
          <p:spPr>
            <a:xfrm>
              <a:off x="1898130" y="3794501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직선 화살표 연결선 113"/>
            <p:cNvCxnSpPr/>
            <p:nvPr/>
          </p:nvCxnSpPr>
          <p:spPr>
            <a:xfrm>
              <a:off x="1898129" y="4446677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직선 화살표 연결선 114"/>
            <p:cNvCxnSpPr/>
            <p:nvPr/>
          </p:nvCxnSpPr>
          <p:spPr>
            <a:xfrm>
              <a:off x="1898129" y="5072973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직선 화살표 연결선 117"/>
            <p:cNvCxnSpPr/>
            <p:nvPr/>
          </p:nvCxnSpPr>
          <p:spPr>
            <a:xfrm>
              <a:off x="2973556" y="765898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직선 화살표 연결선 118"/>
            <p:cNvCxnSpPr/>
            <p:nvPr/>
          </p:nvCxnSpPr>
          <p:spPr>
            <a:xfrm>
              <a:off x="3965595" y="1413948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직선 화살표 연결선 119"/>
            <p:cNvCxnSpPr/>
            <p:nvPr/>
          </p:nvCxnSpPr>
          <p:spPr>
            <a:xfrm>
              <a:off x="3965595" y="2077621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직선 화살표 연결선 120"/>
            <p:cNvCxnSpPr/>
            <p:nvPr/>
          </p:nvCxnSpPr>
          <p:spPr>
            <a:xfrm>
              <a:off x="3965595" y="2703918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직선 화살표 연결선 122"/>
            <p:cNvCxnSpPr/>
            <p:nvPr/>
          </p:nvCxnSpPr>
          <p:spPr>
            <a:xfrm>
              <a:off x="3965595" y="3359765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직선 화살표 연결선 123"/>
            <p:cNvCxnSpPr/>
            <p:nvPr/>
          </p:nvCxnSpPr>
          <p:spPr>
            <a:xfrm>
              <a:off x="3965595" y="4023212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직선 화살표 연결선 124"/>
            <p:cNvCxnSpPr/>
            <p:nvPr/>
          </p:nvCxnSpPr>
          <p:spPr>
            <a:xfrm>
              <a:off x="3965595" y="4679374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직선 화살표 연결선 125"/>
            <p:cNvCxnSpPr/>
            <p:nvPr/>
          </p:nvCxnSpPr>
          <p:spPr>
            <a:xfrm>
              <a:off x="3965595" y="5354555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직선 화살표 연결선 126"/>
            <p:cNvCxnSpPr/>
            <p:nvPr/>
          </p:nvCxnSpPr>
          <p:spPr>
            <a:xfrm flipV="1">
              <a:off x="5753817" y="5354555"/>
              <a:ext cx="291084" cy="6366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직선 화살표 연결선 127"/>
            <p:cNvCxnSpPr/>
            <p:nvPr/>
          </p:nvCxnSpPr>
          <p:spPr>
            <a:xfrm>
              <a:off x="6107501" y="3020123"/>
              <a:ext cx="536824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직선 화살표 연결선 130"/>
            <p:cNvCxnSpPr/>
            <p:nvPr/>
          </p:nvCxnSpPr>
          <p:spPr>
            <a:xfrm>
              <a:off x="6107501" y="2353226"/>
              <a:ext cx="536824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직선 화살표 연결선 131"/>
            <p:cNvCxnSpPr/>
            <p:nvPr/>
          </p:nvCxnSpPr>
          <p:spPr>
            <a:xfrm>
              <a:off x="6107501" y="744987"/>
              <a:ext cx="259133" cy="0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직선 연결선 150"/>
            <p:cNvCxnSpPr/>
            <p:nvPr/>
          </p:nvCxnSpPr>
          <p:spPr>
            <a:xfrm>
              <a:off x="2964930" y="757272"/>
              <a:ext cx="0" cy="1133701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직선 연결선 153"/>
            <p:cNvCxnSpPr/>
            <p:nvPr/>
          </p:nvCxnSpPr>
          <p:spPr>
            <a:xfrm>
              <a:off x="3965595" y="1410426"/>
              <a:ext cx="0" cy="1126762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직선 연결선 160"/>
            <p:cNvCxnSpPr/>
            <p:nvPr/>
          </p:nvCxnSpPr>
          <p:spPr>
            <a:xfrm>
              <a:off x="3960164" y="4457155"/>
              <a:ext cx="0" cy="912392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>
            <a:xfrm flipH="1">
              <a:off x="3960164" y="2704596"/>
              <a:ext cx="5394" cy="1327242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직선 연결선 177"/>
            <p:cNvCxnSpPr/>
            <p:nvPr/>
          </p:nvCxnSpPr>
          <p:spPr>
            <a:xfrm>
              <a:off x="6102071" y="739686"/>
              <a:ext cx="0" cy="4182357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 flipV="1">
              <a:off x="6102071" y="4904725"/>
              <a:ext cx="1474506" cy="8692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/>
            <p:cNvCxnSpPr/>
            <p:nvPr/>
          </p:nvCxnSpPr>
          <p:spPr>
            <a:xfrm flipV="1">
              <a:off x="2964930" y="5771070"/>
              <a:ext cx="4611647" cy="8626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/>
            <p:cNvCxnSpPr/>
            <p:nvPr/>
          </p:nvCxnSpPr>
          <p:spPr>
            <a:xfrm>
              <a:off x="7576577" y="4903101"/>
              <a:ext cx="0" cy="876595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직선 연결선 186"/>
            <p:cNvCxnSpPr/>
            <p:nvPr/>
          </p:nvCxnSpPr>
          <p:spPr>
            <a:xfrm>
              <a:off x="2964929" y="5393543"/>
              <a:ext cx="6241" cy="386153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/>
            <p:nvPr/>
          </p:nvCxnSpPr>
          <p:spPr>
            <a:xfrm flipH="1">
              <a:off x="2674188" y="1890973"/>
              <a:ext cx="290741" cy="0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/>
            <p:cNvCxnSpPr/>
            <p:nvPr/>
          </p:nvCxnSpPr>
          <p:spPr>
            <a:xfrm flipH="1">
              <a:off x="3669423" y="2528562"/>
              <a:ext cx="290741" cy="0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연결선 194"/>
            <p:cNvCxnSpPr/>
            <p:nvPr/>
          </p:nvCxnSpPr>
          <p:spPr>
            <a:xfrm flipH="1">
              <a:off x="3674912" y="4462844"/>
              <a:ext cx="290741" cy="0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직선 연결선 195"/>
            <p:cNvCxnSpPr/>
            <p:nvPr/>
          </p:nvCxnSpPr>
          <p:spPr>
            <a:xfrm flipH="1">
              <a:off x="6672988" y="1167462"/>
              <a:ext cx="1047074" cy="0"/>
            </a:xfrm>
            <a:prstGeom prst="line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직선 화살표 연결선 203"/>
            <p:cNvCxnSpPr/>
            <p:nvPr/>
          </p:nvCxnSpPr>
          <p:spPr>
            <a:xfrm>
              <a:off x="6681115" y="1167462"/>
              <a:ext cx="0" cy="168193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직선 화살표 연결선 206"/>
            <p:cNvCxnSpPr/>
            <p:nvPr/>
          </p:nvCxnSpPr>
          <p:spPr>
            <a:xfrm>
              <a:off x="7720062" y="1158836"/>
              <a:ext cx="0" cy="168193"/>
            </a:xfrm>
            <a:prstGeom prst="straightConnector1">
              <a:avLst/>
            </a:prstGeom>
            <a:ln w="1587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/>
          <p:cNvSpPr txBox="1"/>
          <p:nvPr/>
        </p:nvSpPr>
        <p:spPr>
          <a:xfrm>
            <a:off x="2825305" y="6353014"/>
            <a:ext cx="3519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AppleSDGothicNeoT00" panose="02000503000000000000" pitchFamily="2" charset="-127"/>
                <a:ea typeface="AppleSDGothicNeoT00" panose="02000503000000000000" pitchFamily="2" charset="-127"/>
              </a:rPr>
              <a:t>주요 서비스 기획           서비스 흐름도</a:t>
            </a:r>
            <a:endParaRPr lang="ko-KR" altLang="en-US" sz="1400" dirty="0">
              <a:latin typeface="AppleSDGothicNeoT00" panose="02000503000000000000" pitchFamily="2" charset="-127"/>
              <a:ea typeface="AppleSDGothicNeoT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777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70" y="936516"/>
            <a:ext cx="7504981" cy="470515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20740" y="6368864"/>
            <a:ext cx="3519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atin typeface="AppleSDGothicNeoT00" panose="02000503000000000000" pitchFamily="2" charset="-127"/>
                <a:ea typeface="AppleSDGothicNeoT00" panose="02000503000000000000" pitchFamily="2" charset="-127"/>
              </a:rPr>
              <a:t>주요 서비스 기획           메뉴 구조도</a:t>
            </a:r>
            <a:endParaRPr lang="ko-KR" altLang="en-US" sz="1400" dirty="0">
              <a:latin typeface="AppleSDGothicNeoT00" panose="02000503000000000000" pitchFamily="2" charset="-127"/>
              <a:ea typeface="AppleSDGothicNeoT00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119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ancom Office">
  <a:themeElements>
    <a:clrScheme name="Hanshow Theme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">
      <a:majorFont>
        <a:latin typeface="함초롬돋움"/>
        <a:ea typeface="함초롬돋움"/>
        <a:cs typeface="함초롬돋움"/>
      </a:majorFont>
      <a:minorFont>
        <a:latin typeface="함초롬돋움"/>
        <a:ea typeface="함초롬돋움"/>
        <a:cs typeface="함초롬돋움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903</Words>
  <Application>Microsoft Office PowerPoint</Application>
  <PresentationFormat>화면 슬라이드 쇼(4:3)</PresentationFormat>
  <Paragraphs>385</Paragraphs>
  <Slides>22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6" baseType="lpstr">
      <vt:lpstr>Arial</vt:lpstr>
      <vt:lpstr>함초롬돋움</vt:lpstr>
      <vt:lpstr>AppleSDGothicNeoR00</vt:lpstr>
      <vt:lpstr>함초롬바탕</vt:lpstr>
      <vt:lpstr>AppleSDGothicNeoB00</vt:lpstr>
      <vt:lpstr>AppleSDGothicNeoEB00</vt:lpstr>
      <vt:lpstr>Aharoni</vt:lpstr>
      <vt:lpstr>AppleSDGothicNeoL00</vt:lpstr>
      <vt:lpstr>AppleSDGothicNeoM00</vt:lpstr>
      <vt:lpstr>AppleSDGothicNeoH00</vt:lpstr>
      <vt:lpstr>맑은 고딕</vt:lpstr>
      <vt:lpstr>AppleSDGothicNeoT00</vt:lpstr>
      <vt:lpstr>AppleSDGothicNeoSB00</vt:lpstr>
      <vt:lpstr>Hancom Office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seona</dc:creator>
  <cp:keywords/>
  <dc:description/>
  <cp:lastModifiedBy>seona</cp:lastModifiedBy>
  <cp:revision>95</cp:revision>
  <dcterms:created xsi:type="dcterms:W3CDTF">2019-05-31T15:44:14Z</dcterms:created>
  <dcterms:modified xsi:type="dcterms:W3CDTF">2019-06-02T14:52:27Z</dcterms:modified>
  <cp:category/>
  <cp:contentStatus>화면 슬라이드 쇼(4:3)</cp:contentStatus>
</cp:coreProperties>
</file>

<file path=docProps/thumbnail.jpeg>
</file>